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5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CF1144B-0F3D-437A-AE26-27B0B9BDED0F}" type="datetimeFigureOut">
              <a:rPr lang="en-US" smtClean="0"/>
              <a:pPr/>
              <a:t>31-Aug-20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5B2BF31-677D-4730-AAD5-03624D189380}"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F1144B-0F3D-437A-AE26-27B0B9BDED0F}" type="datetimeFigureOut">
              <a:rPr lang="en-US" smtClean="0"/>
              <a:pPr/>
              <a:t>31-Aug-20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2BF31-677D-4730-AAD5-03624D1893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F1144B-0F3D-437A-AE26-27B0B9BDED0F}" type="datetimeFigureOut">
              <a:rPr lang="en-US" smtClean="0"/>
              <a:pPr/>
              <a:t>31-Aug-20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2BF31-677D-4730-AAD5-03624D1893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CF1144B-0F3D-437A-AE26-27B0B9BDED0F}" type="datetimeFigureOut">
              <a:rPr lang="en-US" smtClean="0"/>
              <a:pPr/>
              <a:t>31-Aug-20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2BF31-677D-4730-AAD5-03624D189380}"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CF1144B-0F3D-437A-AE26-27B0B9BDED0F}" type="datetimeFigureOut">
              <a:rPr lang="en-US" smtClean="0"/>
              <a:pPr/>
              <a:t>31-Aug-20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5B2BF31-677D-4730-AAD5-03624D1893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CF1144B-0F3D-437A-AE26-27B0B9BDED0F}" type="datetimeFigureOut">
              <a:rPr lang="en-US" smtClean="0"/>
              <a:pPr/>
              <a:t>31-Aug-20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2BF31-677D-4730-AAD5-03624D189380}"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CF1144B-0F3D-437A-AE26-27B0B9BDED0F}" type="datetimeFigureOut">
              <a:rPr lang="en-US" smtClean="0"/>
              <a:pPr/>
              <a:t>31-Aug-20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B2BF31-677D-4730-AAD5-03624D189380}"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CF1144B-0F3D-437A-AE26-27B0B9BDED0F}" type="datetimeFigureOut">
              <a:rPr lang="en-US" smtClean="0"/>
              <a:pPr/>
              <a:t>31-Aug-20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B2BF31-677D-4730-AAD5-03624D1893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1144B-0F3D-437A-AE26-27B0B9BDED0F}" type="datetimeFigureOut">
              <a:rPr lang="en-US" smtClean="0"/>
              <a:pPr/>
              <a:t>31-Aug-20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B2BF31-677D-4730-AAD5-03624D1893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CF1144B-0F3D-437A-AE26-27B0B9BDED0F}" type="datetimeFigureOut">
              <a:rPr lang="en-US" smtClean="0"/>
              <a:pPr/>
              <a:t>31-Aug-20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2BF31-677D-4730-AAD5-03624D189380}"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CF1144B-0F3D-437A-AE26-27B0B9BDED0F}" type="datetimeFigureOut">
              <a:rPr lang="en-US" smtClean="0"/>
              <a:pPr/>
              <a:t>31-Aug-20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5B2BF31-677D-4730-AAD5-03624D189380}"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CF1144B-0F3D-437A-AE26-27B0B9BDED0F}" type="datetimeFigureOut">
              <a:rPr lang="en-US" smtClean="0"/>
              <a:pPr/>
              <a:t>31-Aug-20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5B2BF31-677D-4730-AAD5-03624D1893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Indian_English" TargetMode="External"/><Relationship Id="rId2" Type="http://schemas.openxmlformats.org/officeDocument/2006/relationships/hyperlink" Target="https://www.collinsdictionary.com/dictionary/english/rp.%20retrieved%20on%2028/08/202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ollinsdictionary.com/dictionary/english/standard" TargetMode="External"/><Relationship Id="rId2" Type="http://schemas.openxmlformats.org/officeDocument/2006/relationships/hyperlink" Target="https://www.collinsdictionary.com/dictionary/english/pronounce" TargetMode="External"/><Relationship Id="rId1" Type="http://schemas.openxmlformats.org/officeDocument/2006/relationships/slideLayout" Target="../slideLayouts/slideLayout2.xml"/><Relationship Id="rId6" Type="http://schemas.openxmlformats.org/officeDocument/2006/relationships/hyperlink" Target="https://www.collinsdictionary.com/dictionary/english/abbreviation" TargetMode="External"/><Relationship Id="rId5" Type="http://schemas.openxmlformats.org/officeDocument/2006/relationships/hyperlink" Target="https://www.collinsdictionary.com/dictionary/english/dictionary" TargetMode="External"/><Relationship Id="rId4" Type="http://schemas.openxmlformats.org/officeDocument/2006/relationships/hyperlink" Target="https://www.collinsdictionary.com/dictionary/english/acce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200400"/>
            <a:ext cx="8153400" cy="1600200"/>
          </a:xfrm>
        </p:spPr>
        <p:txBody>
          <a:bodyPr>
            <a:normAutofit/>
          </a:bodyPr>
          <a:lstStyle/>
          <a:p>
            <a:r>
              <a:rPr lang="en-IN" sz="2800" dirty="0" smtClean="0"/>
              <a:t>Difference between R. P. and General </a:t>
            </a:r>
            <a:r>
              <a:rPr lang="en-IN" sz="2800" smtClean="0"/>
              <a:t>Indian English</a:t>
            </a:r>
          </a:p>
          <a:p>
            <a:r>
              <a:rPr lang="en-US" sz="3000" b="1" smtClean="0"/>
              <a:t>by</a:t>
            </a:r>
            <a:endParaRPr lang="en-US" sz="3000" b="1" dirty="0" smtClean="0"/>
          </a:p>
          <a:p>
            <a:r>
              <a:rPr lang="en-US" sz="3000" b="1" dirty="0" smtClean="0"/>
              <a:t>Dr. </a:t>
            </a:r>
            <a:r>
              <a:rPr lang="en-US" sz="3000" b="1" dirty="0" err="1" smtClean="0"/>
              <a:t>Prithiviraj</a:t>
            </a:r>
            <a:r>
              <a:rPr lang="en-US" sz="3000" b="1" dirty="0" smtClean="0"/>
              <a:t> Singh </a:t>
            </a:r>
            <a:r>
              <a:rPr lang="en-US" sz="3000" b="1" dirty="0" err="1" smtClean="0"/>
              <a:t>Chauhan</a:t>
            </a:r>
            <a:endParaRPr lang="en-US" sz="3000" b="1" dirty="0"/>
          </a:p>
        </p:txBody>
      </p:sp>
      <p:sp>
        <p:nvSpPr>
          <p:cNvPr id="2" name="Title 1"/>
          <p:cNvSpPr>
            <a:spLocks noGrp="1"/>
          </p:cNvSpPr>
          <p:nvPr>
            <p:ph type="ctrTitle"/>
          </p:nvPr>
        </p:nvSpPr>
        <p:spPr/>
        <p:txBody>
          <a:bodyPr/>
          <a:lstStyle/>
          <a:p>
            <a:r>
              <a:rPr lang="en-IN" dirty="0" smtClean="0"/>
              <a:t>Paper Nine:</a:t>
            </a:r>
            <a:r>
              <a:rPr lang="en-US" dirty="0" smtClean="0"/>
              <a:t/>
            </a:r>
            <a:br>
              <a:rPr lang="en-US" dirty="0" smtClean="0"/>
            </a:br>
            <a:r>
              <a:rPr lang="en-IN" dirty="0" smtClean="0"/>
              <a:t>English Phonetics and Linguistics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 of vowel in R.P. &amp; GEI</a:t>
            </a:r>
            <a:endParaRPr lang="en-US" dirty="0"/>
          </a:p>
        </p:txBody>
      </p:sp>
      <p:sp>
        <p:nvSpPr>
          <p:cNvPr id="3" name="Text Placeholder 2"/>
          <p:cNvSpPr>
            <a:spLocks noGrp="1"/>
          </p:cNvSpPr>
          <p:nvPr>
            <p:ph type="body" idx="1"/>
          </p:nvPr>
        </p:nvSpPr>
        <p:spPr/>
        <p:txBody>
          <a:bodyPr/>
          <a:lstStyle/>
          <a:p>
            <a:r>
              <a:rPr lang="en-US" dirty="0" smtClean="0"/>
              <a:t>R.P. </a:t>
            </a:r>
            <a:endParaRPr lang="en-US" dirty="0"/>
          </a:p>
        </p:txBody>
      </p:sp>
      <p:sp>
        <p:nvSpPr>
          <p:cNvPr id="4" name="Text Placeholder 3"/>
          <p:cNvSpPr>
            <a:spLocks noGrp="1"/>
          </p:cNvSpPr>
          <p:nvPr>
            <p:ph type="body" sz="half" idx="3"/>
          </p:nvPr>
        </p:nvSpPr>
        <p:spPr/>
        <p:txBody>
          <a:bodyPr/>
          <a:lstStyle/>
          <a:p>
            <a:r>
              <a:rPr lang="en-US" dirty="0" smtClean="0"/>
              <a:t>GEI</a:t>
            </a:r>
            <a:endParaRPr lang="en-US" dirty="0"/>
          </a:p>
        </p:txBody>
      </p:sp>
      <p:pic>
        <p:nvPicPr>
          <p:cNvPr id="11" name="Content Placeholder 10" descr="57.jpg"/>
          <p:cNvPicPr>
            <a:picLocks noGrp="1" noChangeAspect="1"/>
          </p:cNvPicPr>
          <p:nvPr>
            <p:ph sz="half" idx="2"/>
          </p:nvPr>
        </p:nvPicPr>
        <p:blipFill>
          <a:blip r:embed="rId2" cstate="print"/>
          <a:stretch>
            <a:fillRect/>
          </a:stretch>
        </p:blipFill>
        <p:spPr>
          <a:xfrm>
            <a:off x="914400" y="2286001"/>
            <a:ext cx="3733800" cy="3810000"/>
          </a:xfrm>
        </p:spPr>
      </p:pic>
      <p:pic>
        <p:nvPicPr>
          <p:cNvPr id="12" name="Content Placeholder 11" descr="58.jpg"/>
          <p:cNvPicPr>
            <a:picLocks noGrp="1" noChangeAspect="1"/>
          </p:cNvPicPr>
          <p:nvPr>
            <p:ph sz="half" idx="4"/>
          </p:nvPr>
        </p:nvPicPr>
        <p:blipFill>
          <a:blip r:embed="rId3" cstate="print"/>
          <a:stretch>
            <a:fillRect/>
          </a:stretch>
        </p:blipFill>
        <p:spPr>
          <a:xfrm>
            <a:off x="5153786" y="2247900"/>
            <a:ext cx="3332228" cy="38862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 of vowel in R.P. &amp; GEI</a:t>
            </a:r>
            <a:endParaRPr lang="en-US" dirty="0"/>
          </a:p>
        </p:txBody>
      </p:sp>
      <p:sp>
        <p:nvSpPr>
          <p:cNvPr id="3" name="Text Placeholder 2"/>
          <p:cNvSpPr>
            <a:spLocks noGrp="1"/>
          </p:cNvSpPr>
          <p:nvPr>
            <p:ph type="body" idx="1"/>
          </p:nvPr>
        </p:nvSpPr>
        <p:spPr/>
        <p:txBody>
          <a:bodyPr/>
          <a:lstStyle/>
          <a:p>
            <a:r>
              <a:rPr lang="en-US" dirty="0" smtClean="0"/>
              <a:t>R.P. </a:t>
            </a:r>
            <a:endParaRPr lang="en-US" dirty="0"/>
          </a:p>
        </p:txBody>
      </p:sp>
      <p:sp>
        <p:nvSpPr>
          <p:cNvPr id="4" name="Text Placeholder 3"/>
          <p:cNvSpPr>
            <a:spLocks noGrp="1"/>
          </p:cNvSpPr>
          <p:nvPr>
            <p:ph type="body" sz="half" idx="3"/>
          </p:nvPr>
        </p:nvSpPr>
        <p:spPr/>
        <p:txBody>
          <a:bodyPr/>
          <a:lstStyle/>
          <a:p>
            <a:r>
              <a:rPr lang="en-US" dirty="0" smtClean="0"/>
              <a:t>GEI</a:t>
            </a:r>
            <a:endParaRPr lang="en-US" dirty="0"/>
          </a:p>
        </p:txBody>
      </p:sp>
      <p:pic>
        <p:nvPicPr>
          <p:cNvPr id="9" name="Content Placeholder 8" descr="59.jpg"/>
          <p:cNvPicPr>
            <a:picLocks noGrp="1" noChangeAspect="1"/>
          </p:cNvPicPr>
          <p:nvPr>
            <p:ph sz="half" idx="2"/>
          </p:nvPr>
        </p:nvPicPr>
        <p:blipFill>
          <a:blip r:embed="rId2" cstate="print"/>
          <a:stretch>
            <a:fillRect/>
          </a:stretch>
        </p:blipFill>
        <p:spPr>
          <a:xfrm>
            <a:off x="914400" y="2286000"/>
            <a:ext cx="3733800" cy="3810000"/>
          </a:xfrm>
        </p:spPr>
      </p:pic>
      <p:pic>
        <p:nvPicPr>
          <p:cNvPr id="10" name="Content Placeholder 9" descr="60.jpg"/>
          <p:cNvPicPr>
            <a:picLocks noGrp="1" noChangeAspect="1"/>
          </p:cNvPicPr>
          <p:nvPr>
            <p:ph sz="half" idx="4"/>
          </p:nvPr>
        </p:nvPicPr>
        <p:blipFill>
          <a:blip r:embed="rId3" cstate="print"/>
          <a:stretch>
            <a:fillRect/>
          </a:stretch>
        </p:blipFill>
        <p:spPr>
          <a:xfrm>
            <a:off x="4953000" y="2284378"/>
            <a:ext cx="3733800" cy="381324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61.jpg"/>
          <p:cNvPicPr>
            <a:picLocks noChangeAspect="1"/>
          </p:cNvPicPr>
          <p:nvPr/>
        </p:nvPicPr>
        <p:blipFill>
          <a:blip r:embed="rId2" cstate="print"/>
          <a:stretch>
            <a:fillRect/>
          </a:stretch>
        </p:blipFill>
        <p:spPr>
          <a:xfrm>
            <a:off x="457200" y="381000"/>
            <a:ext cx="8168337" cy="6477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2.jpg"/>
          <p:cNvPicPr>
            <a:picLocks noChangeAspect="1"/>
          </p:cNvPicPr>
          <p:nvPr/>
        </p:nvPicPr>
        <p:blipFill>
          <a:blip r:embed="rId2" cstate="print"/>
          <a:stretch>
            <a:fillRect/>
          </a:stretch>
        </p:blipFill>
        <p:spPr>
          <a:xfrm>
            <a:off x="304800" y="228600"/>
            <a:ext cx="8534399" cy="6400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3.jpg"/>
          <p:cNvPicPr>
            <a:picLocks noChangeAspect="1"/>
          </p:cNvPicPr>
          <p:nvPr/>
        </p:nvPicPr>
        <p:blipFill>
          <a:blip r:embed="rId2" cstate="print"/>
          <a:stretch>
            <a:fillRect/>
          </a:stretch>
        </p:blipFill>
        <p:spPr>
          <a:xfrm>
            <a:off x="0" y="142875"/>
            <a:ext cx="9144000" cy="65722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sz="quarter" idx="1"/>
          </p:nvPr>
        </p:nvSpPr>
        <p:spPr>
          <a:xfrm>
            <a:off x="228600" y="1447800"/>
            <a:ext cx="8763000" cy="4572000"/>
          </a:xfrm>
        </p:spPr>
        <p:txBody>
          <a:bodyPr/>
          <a:lstStyle/>
          <a:p>
            <a:r>
              <a:rPr lang="en-US" dirty="0" smtClean="0"/>
              <a:t>Collin Dictionary. </a:t>
            </a:r>
            <a:r>
              <a:rPr lang="en-US" dirty="0" smtClean="0">
                <a:hlinkClick r:id="rId2"/>
              </a:rPr>
              <a:t>https://www.collinsdictionary.com/dictionary/english/rp. retrieved on 28/08/2020</a:t>
            </a:r>
            <a:endParaRPr lang="en-US" dirty="0" smtClean="0"/>
          </a:p>
          <a:p>
            <a:r>
              <a:rPr lang="en-US" dirty="0" smtClean="0">
                <a:hlinkClick r:id="rId3"/>
              </a:rPr>
              <a:t>https://en.wikipedia.org/wiki/Indian_English</a:t>
            </a:r>
            <a:r>
              <a:rPr lang="en-US" dirty="0" smtClean="0"/>
              <a:t> Retrieved on 28/08/2020 </a:t>
            </a:r>
          </a:p>
          <a:p>
            <a:r>
              <a:rPr lang="en-US" dirty="0" err="1" smtClean="0"/>
              <a:t>Balasubramanian</a:t>
            </a:r>
            <a:r>
              <a:rPr lang="en-US" dirty="0" smtClean="0"/>
              <a:t>, T. (2002) </a:t>
            </a:r>
            <a:r>
              <a:rPr lang="en-US" i="1" dirty="0" smtClean="0"/>
              <a:t>A Textbook of English Phonetics for Indian Students.</a:t>
            </a:r>
            <a:r>
              <a:rPr lang="en-US" dirty="0" smtClean="0"/>
              <a:t> Delhi: Macmillan India Ltd. rpt. </a:t>
            </a:r>
            <a:endParaRPr lang="en-US" i="1" dirty="0" smtClean="0"/>
          </a:p>
          <a:p>
            <a:r>
              <a:rPr lang="en-US" dirty="0" smtClean="0"/>
              <a:t>All the images used in slide has been taken  from </a:t>
            </a:r>
            <a:r>
              <a:rPr lang="en-US" i="1" dirty="0" smtClean="0"/>
              <a:t>A Textbook of English Phonetics for Indian </a:t>
            </a:r>
            <a:r>
              <a:rPr lang="en-US" i="1" dirty="0" smtClean="0"/>
              <a:t>Students </a:t>
            </a:r>
            <a:r>
              <a:rPr lang="en-US" dirty="0" smtClean="0"/>
              <a:t>with </a:t>
            </a:r>
            <a:r>
              <a:rPr lang="en-US" smtClean="0"/>
              <a:t>due credit</a:t>
            </a:r>
            <a:r>
              <a:rPr lang="en-US" smtClean="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R. P. ( Received Pronunciation) in English?</a:t>
            </a:r>
            <a:endParaRPr lang="en-US" dirty="0"/>
          </a:p>
        </p:txBody>
      </p:sp>
      <p:sp>
        <p:nvSpPr>
          <p:cNvPr id="3" name="Content Placeholder 2"/>
          <p:cNvSpPr>
            <a:spLocks noGrp="1"/>
          </p:cNvSpPr>
          <p:nvPr>
            <p:ph sz="quarter" idx="1"/>
          </p:nvPr>
        </p:nvSpPr>
        <p:spPr/>
        <p:txBody>
          <a:bodyPr/>
          <a:lstStyle/>
          <a:p>
            <a:r>
              <a:rPr lang="en-US" dirty="0" smtClean="0"/>
              <a:t>“</a:t>
            </a:r>
            <a:r>
              <a:rPr lang="en-US" b="1" dirty="0" smtClean="0"/>
              <a:t>RP</a:t>
            </a:r>
            <a:r>
              <a:rPr lang="en-US" dirty="0" smtClean="0"/>
              <a:t> is a way of </a:t>
            </a:r>
            <a:r>
              <a:rPr lang="en-US" dirty="0" smtClean="0">
                <a:hlinkClick r:id="rId2" tooltip="Definition of pronouncing"/>
              </a:rPr>
              <a:t>pronouncing</a:t>
            </a:r>
            <a:r>
              <a:rPr lang="en-US" dirty="0" smtClean="0"/>
              <a:t> British English that is often considered to be the </a:t>
            </a:r>
            <a:r>
              <a:rPr lang="en-US" dirty="0" smtClean="0">
                <a:hlinkClick r:id="rId3" tooltip="Definition of standard"/>
              </a:rPr>
              <a:t>standard</a:t>
            </a:r>
            <a:r>
              <a:rPr lang="en-US" dirty="0" smtClean="0"/>
              <a:t> </a:t>
            </a:r>
            <a:r>
              <a:rPr lang="en-US" dirty="0" smtClean="0">
                <a:hlinkClick r:id="rId4" tooltip="Definition of accent"/>
              </a:rPr>
              <a:t>accent</a:t>
            </a:r>
            <a:r>
              <a:rPr lang="en-US" dirty="0" smtClean="0"/>
              <a:t>. Pronunciations in this </a:t>
            </a:r>
            <a:r>
              <a:rPr lang="en-US" dirty="0" smtClean="0">
                <a:hlinkClick r:id="rId5" tooltip="Definition of dictionary"/>
              </a:rPr>
              <a:t>dictionary</a:t>
            </a:r>
            <a:r>
              <a:rPr lang="en-US" dirty="0" smtClean="0"/>
              <a:t> are given in RP. </a:t>
            </a:r>
            <a:r>
              <a:rPr lang="en-US" b="1" dirty="0" smtClean="0"/>
              <a:t>RP</a:t>
            </a:r>
            <a:r>
              <a:rPr lang="en-US" dirty="0" smtClean="0"/>
              <a:t> is an </a:t>
            </a:r>
            <a:r>
              <a:rPr lang="en-US" dirty="0" smtClean="0">
                <a:hlinkClick r:id="rId6" tooltip="Definition of abbreviation"/>
              </a:rPr>
              <a:t>abbreviation</a:t>
            </a:r>
            <a:r>
              <a:rPr lang="en-US" dirty="0" smtClean="0"/>
              <a:t> for 'Received Pronunciation”. ( Collin Dictionary)</a:t>
            </a:r>
          </a:p>
          <a:p>
            <a:r>
              <a:rPr lang="en-US" dirty="0" smtClean="0"/>
              <a:t>English is spoken with different pronunciation in </a:t>
            </a:r>
            <a:r>
              <a:rPr lang="en-US" dirty="0" smtClean="0"/>
              <a:t> world.</a:t>
            </a:r>
            <a:endParaRPr lang="en-US" dirty="0" smtClean="0"/>
          </a:p>
          <a:p>
            <a:r>
              <a:rPr lang="en-US" dirty="0" smtClean="0"/>
              <a:t>But English spoken in Britain is regarded as authentic English or standard English</a:t>
            </a:r>
          </a:p>
          <a:p>
            <a:r>
              <a:rPr lang="en-US" dirty="0" smtClean="0"/>
              <a:t>IPA, International Phonetic Alphabets has created received pronunciation  R.P or B.E.  English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sz="quarter" idx="1"/>
          </p:nvPr>
        </p:nvSpPr>
        <p:spPr/>
        <p:txBody>
          <a:bodyPr/>
          <a:lstStyle/>
          <a:p>
            <a:pPr algn="just"/>
            <a:r>
              <a:rPr lang="en-US" dirty="0" smtClean="0"/>
              <a:t>British phonetician Daniel Jones in his English Pronunciation Dictionary (1917) used the term ‘public school pronunciation’ and subsequently used the term Received Pronunciation in second edition of the dictionary in 1926.</a:t>
            </a:r>
          </a:p>
          <a:p>
            <a:pPr algn="just"/>
            <a:r>
              <a:rPr lang="en-US" dirty="0" smtClean="0"/>
              <a:t>There is considerable debate over the suitability of R.P. to all the learners.</a:t>
            </a:r>
          </a:p>
          <a:p>
            <a:pPr algn="just"/>
            <a:r>
              <a:rPr lang="en-US" dirty="0" smtClean="0"/>
              <a:t>Some scholar even used BBC English in place of R.P.</a:t>
            </a:r>
          </a:p>
          <a:p>
            <a:pPr algn="just"/>
            <a:r>
              <a:rPr lang="en-US" dirty="0" smtClean="0"/>
              <a:t>R.P. can be understood as accepted or approved pronunciation.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GEI (General Indian English)  or Indian English</a:t>
            </a:r>
            <a:endParaRPr lang="en-US" dirty="0"/>
          </a:p>
        </p:txBody>
      </p:sp>
      <p:sp>
        <p:nvSpPr>
          <p:cNvPr id="3" name="Content Placeholder 2"/>
          <p:cNvSpPr>
            <a:spLocks noGrp="1"/>
          </p:cNvSpPr>
          <p:nvPr>
            <p:ph sz="quarter" idx="1"/>
          </p:nvPr>
        </p:nvSpPr>
        <p:spPr/>
        <p:txBody>
          <a:bodyPr/>
          <a:lstStyle/>
          <a:p>
            <a:r>
              <a:rPr lang="en-US" dirty="0" smtClean="0"/>
              <a:t>English is official recognized language in India.</a:t>
            </a:r>
          </a:p>
          <a:p>
            <a:r>
              <a:rPr lang="en-US" dirty="0" smtClean="0"/>
              <a:t>In his book </a:t>
            </a:r>
            <a:r>
              <a:rPr lang="en-US" i="1" dirty="0" smtClean="0"/>
              <a:t>The English Language</a:t>
            </a:r>
            <a:r>
              <a:rPr lang="en-US" dirty="0" smtClean="0"/>
              <a:t> (1990) David Crystal observed, "British English is now, numerically speaking, a minority dialect, compared with American, or even Indian, English.“ (Wikipedia)</a:t>
            </a:r>
          </a:p>
          <a:p>
            <a:r>
              <a:rPr lang="en-US" dirty="0" smtClean="0"/>
              <a:t>English is learned as secondary language in India</a:t>
            </a:r>
          </a:p>
          <a:p>
            <a:r>
              <a:rPr lang="en-US" dirty="0" smtClean="0"/>
              <a:t>Before learning </a:t>
            </a:r>
            <a:r>
              <a:rPr lang="en-US" dirty="0" smtClean="0"/>
              <a:t>English, </a:t>
            </a:r>
            <a:r>
              <a:rPr lang="en-US" dirty="0" smtClean="0"/>
              <a:t>we learn our mother tongue and form strong linguistics habits related to mother tongue</a:t>
            </a:r>
          </a:p>
          <a:p>
            <a:r>
              <a:rPr lang="en-US" dirty="0" smtClean="0"/>
              <a:t> The phonological system of mother tongue will have an influence on the phonology of their English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772400" cy="45719"/>
          </a:xfrm>
        </p:spPr>
        <p:txBody>
          <a:bodyPr>
            <a:normAutofit fontScale="90000"/>
          </a:bodyPr>
          <a:lstStyle/>
          <a:p>
            <a:r>
              <a:rPr lang="en-US" dirty="0" smtClean="0"/>
              <a:t>.</a:t>
            </a:r>
            <a:endParaRPr lang="en-US" dirty="0"/>
          </a:p>
        </p:txBody>
      </p:sp>
      <p:sp>
        <p:nvSpPr>
          <p:cNvPr id="5" name="Content Placeholder 4"/>
          <p:cNvSpPr>
            <a:spLocks noGrp="1"/>
          </p:cNvSpPr>
          <p:nvPr>
            <p:ph sz="quarter" idx="1"/>
          </p:nvPr>
        </p:nvSpPr>
        <p:spPr>
          <a:xfrm>
            <a:off x="914400" y="381000"/>
            <a:ext cx="7772400" cy="5638800"/>
          </a:xfrm>
        </p:spPr>
        <p:txBody>
          <a:bodyPr/>
          <a:lstStyle/>
          <a:p>
            <a:r>
              <a:rPr lang="en-US" dirty="0" smtClean="0"/>
              <a:t>India is a multilingual country and different variety of languages spoken across the region.</a:t>
            </a:r>
          </a:p>
          <a:p>
            <a:r>
              <a:rPr lang="en-US" dirty="0" smtClean="0"/>
              <a:t>These variety of languages have their influence on English</a:t>
            </a:r>
          </a:p>
          <a:p>
            <a:r>
              <a:rPr lang="en-US" dirty="0" smtClean="0"/>
              <a:t>For examples:  </a:t>
            </a:r>
          </a:p>
          <a:p>
            <a:r>
              <a:rPr lang="en-US" dirty="0" smtClean="0"/>
              <a:t>A </a:t>
            </a:r>
            <a:r>
              <a:rPr lang="en-US" dirty="0" err="1" smtClean="0"/>
              <a:t>Tamilian</a:t>
            </a:r>
            <a:r>
              <a:rPr lang="en-US" dirty="0" smtClean="0"/>
              <a:t> often pronounce </a:t>
            </a:r>
            <a:r>
              <a:rPr lang="en-US" i="1" dirty="0" smtClean="0"/>
              <a:t>egg </a:t>
            </a:r>
            <a:r>
              <a:rPr lang="en-US" dirty="0" smtClean="0"/>
              <a:t>as /</a:t>
            </a:r>
            <a:r>
              <a:rPr lang="en-US" dirty="0" err="1" smtClean="0"/>
              <a:t>jeg</a:t>
            </a:r>
            <a:r>
              <a:rPr lang="en-US" dirty="0" smtClean="0"/>
              <a:t>/,</a:t>
            </a:r>
          </a:p>
          <a:p>
            <a:r>
              <a:rPr lang="en-US" dirty="0" smtClean="0"/>
              <a:t> A </a:t>
            </a:r>
            <a:r>
              <a:rPr lang="en-US" dirty="0" err="1" smtClean="0"/>
              <a:t>Telgu</a:t>
            </a:r>
            <a:r>
              <a:rPr lang="en-US" dirty="0" smtClean="0"/>
              <a:t> speaker pronounce </a:t>
            </a:r>
            <a:r>
              <a:rPr lang="en-US" i="1" dirty="0" smtClean="0"/>
              <a:t>uncle </a:t>
            </a:r>
            <a:r>
              <a:rPr lang="en-US" dirty="0" smtClean="0"/>
              <a:t>/ˈ</a:t>
            </a:r>
            <a:r>
              <a:rPr lang="en-US" dirty="0" err="1" smtClean="0"/>
              <a:t>ʌŋkul</a:t>
            </a:r>
            <a:r>
              <a:rPr lang="en-US" dirty="0" smtClean="0"/>
              <a:t>/ in place of /ˈ</a:t>
            </a:r>
            <a:r>
              <a:rPr lang="en-US" dirty="0" err="1" smtClean="0"/>
              <a:t>ʌŋk</a:t>
            </a:r>
            <a:r>
              <a:rPr lang="en-US" dirty="0" smtClean="0"/>
              <a:t>(ə)l/</a:t>
            </a:r>
          </a:p>
          <a:p>
            <a:r>
              <a:rPr lang="en-US" dirty="0" smtClean="0"/>
              <a:t>A </a:t>
            </a:r>
            <a:r>
              <a:rPr lang="en-US" dirty="0" err="1" smtClean="0"/>
              <a:t>Bihari</a:t>
            </a:r>
            <a:r>
              <a:rPr lang="en-US" dirty="0" smtClean="0"/>
              <a:t> pronounces </a:t>
            </a:r>
            <a:r>
              <a:rPr lang="en-US" i="1" dirty="0" smtClean="0"/>
              <a:t>school </a:t>
            </a:r>
            <a:r>
              <a:rPr lang="en-US" dirty="0" smtClean="0"/>
              <a:t>as /</a:t>
            </a:r>
            <a:r>
              <a:rPr lang="en-US" dirty="0" err="1" smtClean="0"/>
              <a:t>isku:l</a:t>
            </a:r>
            <a:r>
              <a:rPr lang="en-US" dirty="0" smtClean="0"/>
              <a:t>/ and </a:t>
            </a:r>
            <a:r>
              <a:rPr lang="en-US" i="1" dirty="0" smtClean="0"/>
              <a:t>stamp </a:t>
            </a:r>
            <a:r>
              <a:rPr lang="en-US" dirty="0" smtClean="0"/>
              <a:t>as /</a:t>
            </a:r>
            <a:r>
              <a:rPr lang="en-US" dirty="0" err="1" smtClean="0"/>
              <a:t>istæmp</a:t>
            </a:r>
            <a:r>
              <a:rPr lang="en-US" dirty="0" smtClean="0"/>
              <a:t>/</a:t>
            </a:r>
          </a:p>
          <a:p>
            <a:r>
              <a:rPr lang="en-US" dirty="0" smtClean="0"/>
              <a:t>Many Bengalis and </a:t>
            </a:r>
            <a:r>
              <a:rPr lang="en-US" dirty="0" err="1" smtClean="0"/>
              <a:t>Oriyas</a:t>
            </a:r>
            <a:r>
              <a:rPr lang="en-US" dirty="0" smtClean="0"/>
              <a:t> pronounce </a:t>
            </a:r>
            <a:r>
              <a:rPr lang="en-US" i="1" dirty="0" smtClean="0"/>
              <a:t>sip </a:t>
            </a:r>
            <a:r>
              <a:rPr lang="en-US" dirty="0" smtClean="0"/>
              <a:t>and </a:t>
            </a:r>
            <a:r>
              <a:rPr lang="en-US" i="1" dirty="0" smtClean="0"/>
              <a:t>ship </a:t>
            </a:r>
            <a:r>
              <a:rPr lang="en-US" dirty="0" smtClean="0"/>
              <a:t>all alike.</a:t>
            </a:r>
          </a:p>
          <a:p>
            <a:r>
              <a:rPr lang="en-US" dirty="0" smtClean="0"/>
              <a:t>Many Bengalis pronounce</a:t>
            </a:r>
            <a:r>
              <a:rPr lang="en-US" i="1" dirty="0" smtClean="0"/>
              <a:t> sit </a:t>
            </a:r>
            <a:r>
              <a:rPr lang="en-US" dirty="0" smtClean="0"/>
              <a:t>and </a:t>
            </a:r>
            <a:r>
              <a:rPr lang="en-US" i="1" dirty="0" smtClean="0"/>
              <a:t>seat  </a:t>
            </a:r>
            <a:r>
              <a:rPr lang="en-US" dirty="0" smtClean="0"/>
              <a:t>alike.</a:t>
            </a:r>
          </a:p>
          <a:p>
            <a:r>
              <a:rPr lang="en-US" dirty="0" err="1" smtClean="0"/>
              <a:t>Malyalees</a:t>
            </a:r>
            <a:r>
              <a:rPr lang="en-US" dirty="0" smtClean="0"/>
              <a:t> pronounce the /p/ in </a:t>
            </a:r>
            <a:r>
              <a:rPr lang="en-US" i="1" dirty="0" smtClean="0"/>
              <a:t>temple </a:t>
            </a:r>
            <a:r>
              <a:rPr lang="en-US" dirty="0" smtClean="0"/>
              <a:t>as /b/, the /t/ in canteen as /d/ and the /k/ in uncle as (g)</a:t>
            </a:r>
            <a:endParaRPr lang="en-US" i="1"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82562"/>
          </a:xfrm>
        </p:spPr>
        <p:txBody>
          <a:bodyPr>
            <a:normAutofit fontScale="90000"/>
          </a:bodyPr>
          <a:lstStyle/>
          <a:p>
            <a:r>
              <a:rPr lang="en-US" dirty="0" smtClean="0"/>
              <a:t>.</a:t>
            </a:r>
            <a:endParaRPr lang="en-US" dirty="0"/>
          </a:p>
        </p:txBody>
      </p:sp>
      <p:sp>
        <p:nvSpPr>
          <p:cNvPr id="3" name="Content Placeholder 2"/>
          <p:cNvSpPr>
            <a:spLocks noGrp="1"/>
          </p:cNvSpPr>
          <p:nvPr>
            <p:ph sz="quarter" idx="1"/>
          </p:nvPr>
        </p:nvSpPr>
        <p:spPr>
          <a:xfrm>
            <a:off x="914400" y="304800"/>
            <a:ext cx="7772400" cy="5715000"/>
          </a:xfrm>
        </p:spPr>
        <p:txBody>
          <a:bodyPr/>
          <a:lstStyle/>
          <a:p>
            <a:pPr algn="just"/>
            <a:r>
              <a:rPr lang="en-US" dirty="0" smtClean="0"/>
              <a:t> change in different sounds poses the problem of unintelligibility for speaker the speaker of different languages.</a:t>
            </a:r>
          </a:p>
          <a:p>
            <a:pPr algn="just"/>
            <a:r>
              <a:rPr lang="en-US" dirty="0" smtClean="0"/>
              <a:t> If we allow effect of mother tongue to override the R.P it will create many </a:t>
            </a:r>
            <a:r>
              <a:rPr lang="en-US" dirty="0" err="1" smtClean="0"/>
              <a:t>Englishes</a:t>
            </a:r>
            <a:r>
              <a:rPr lang="en-US" dirty="0" smtClean="0"/>
              <a:t> in India.</a:t>
            </a:r>
          </a:p>
          <a:p>
            <a:pPr algn="just"/>
            <a:r>
              <a:rPr lang="en-US" dirty="0" smtClean="0"/>
              <a:t>If we put the common phonological features of several varieties of Indian English together and remove from each variety certain gross regional features, a variety of English will emerge which can be called </a:t>
            </a:r>
            <a:r>
              <a:rPr lang="en-US" i="1" dirty="0" smtClean="0"/>
              <a:t>General Indian English.</a:t>
            </a:r>
          </a:p>
          <a:p>
            <a:pPr algn="just"/>
            <a:r>
              <a:rPr lang="en-US" dirty="0" smtClean="0"/>
              <a:t>By General Indian English is meant a certain variety of English spoken by educated Indians.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20762"/>
          </a:xfrm>
        </p:spPr>
        <p:txBody>
          <a:bodyPr>
            <a:normAutofit fontScale="90000"/>
          </a:bodyPr>
          <a:lstStyle/>
          <a:p>
            <a:r>
              <a:rPr lang="en-US" dirty="0" smtClean="0"/>
              <a:t>The vowel system of General Indian English (GIE) </a:t>
            </a:r>
            <a:endParaRPr lang="en-US" dirty="0"/>
          </a:p>
        </p:txBody>
      </p:sp>
      <p:sp>
        <p:nvSpPr>
          <p:cNvPr id="3" name="Content Placeholder 2"/>
          <p:cNvSpPr>
            <a:spLocks noGrp="1"/>
          </p:cNvSpPr>
          <p:nvPr>
            <p:ph sz="quarter" idx="1"/>
          </p:nvPr>
        </p:nvSpPr>
        <p:spPr/>
        <p:txBody>
          <a:bodyPr/>
          <a:lstStyle/>
          <a:p>
            <a:r>
              <a:rPr lang="en-US" dirty="0" smtClean="0"/>
              <a:t> In contrast to R.P. it consist of eleven (11) pure vowel and six (6) diphthongs</a:t>
            </a:r>
          </a:p>
          <a:p>
            <a:endParaRPr lang="en-US" dirty="0" smtClean="0"/>
          </a:p>
        </p:txBody>
      </p:sp>
      <p:pic>
        <p:nvPicPr>
          <p:cNvPr id="4" name="Picture 3" descr="GIE 3.png"/>
          <p:cNvPicPr>
            <a:picLocks noChangeAspect="1"/>
          </p:cNvPicPr>
          <p:nvPr/>
        </p:nvPicPr>
        <p:blipFill>
          <a:blip r:embed="rId2" cstate="print"/>
          <a:stretch>
            <a:fillRect/>
          </a:stretch>
        </p:blipFill>
        <p:spPr>
          <a:xfrm>
            <a:off x="228600" y="2209800"/>
            <a:ext cx="8610600" cy="43643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Position of vowel in R.P. &amp; GEI</a:t>
            </a:r>
            <a:endParaRPr lang="en-US" dirty="0"/>
          </a:p>
        </p:txBody>
      </p:sp>
      <p:sp>
        <p:nvSpPr>
          <p:cNvPr id="5" name="Text Placeholder 4"/>
          <p:cNvSpPr>
            <a:spLocks noGrp="1"/>
          </p:cNvSpPr>
          <p:nvPr>
            <p:ph type="body" idx="1"/>
          </p:nvPr>
        </p:nvSpPr>
        <p:spPr/>
        <p:txBody>
          <a:bodyPr/>
          <a:lstStyle/>
          <a:p>
            <a:r>
              <a:rPr lang="en-US" dirty="0" smtClean="0"/>
              <a:t>R.P. Vowel Position</a:t>
            </a:r>
            <a:endParaRPr lang="en-US" dirty="0"/>
          </a:p>
        </p:txBody>
      </p:sp>
      <p:sp>
        <p:nvSpPr>
          <p:cNvPr id="7" name="Text Placeholder 6"/>
          <p:cNvSpPr>
            <a:spLocks noGrp="1"/>
          </p:cNvSpPr>
          <p:nvPr>
            <p:ph type="body" sz="half" idx="3"/>
          </p:nvPr>
        </p:nvSpPr>
        <p:spPr/>
        <p:txBody>
          <a:bodyPr/>
          <a:lstStyle/>
          <a:p>
            <a:r>
              <a:rPr lang="en-US" dirty="0" smtClean="0"/>
              <a:t>GIE Vowel Position</a:t>
            </a:r>
            <a:endParaRPr lang="en-US" dirty="0"/>
          </a:p>
        </p:txBody>
      </p:sp>
      <p:pic>
        <p:nvPicPr>
          <p:cNvPr id="10" name="Content Placeholder 9" descr="R P Vowel.jpg"/>
          <p:cNvPicPr>
            <a:picLocks noGrp="1" noChangeAspect="1"/>
          </p:cNvPicPr>
          <p:nvPr>
            <p:ph sz="half" idx="2"/>
          </p:nvPr>
        </p:nvPicPr>
        <p:blipFill>
          <a:blip r:embed="rId2" cstate="print"/>
          <a:stretch>
            <a:fillRect/>
          </a:stretch>
        </p:blipFill>
        <p:spPr>
          <a:xfrm>
            <a:off x="381000" y="2391138"/>
            <a:ext cx="4267200" cy="3599724"/>
          </a:xfrm>
        </p:spPr>
      </p:pic>
      <p:pic>
        <p:nvPicPr>
          <p:cNvPr id="11" name="Content Placeholder 10" descr="GIE Vowel.jpg"/>
          <p:cNvPicPr>
            <a:picLocks noGrp="1" noChangeAspect="1"/>
          </p:cNvPicPr>
          <p:nvPr>
            <p:ph sz="half" idx="4"/>
          </p:nvPr>
        </p:nvPicPr>
        <p:blipFill>
          <a:blip r:embed="rId3" cstate="print"/>
          <a:stretch>
            <a:fillRect/>
          </a:stretch>
        </p:blipFill>
        <p:spPr>
          <a:xfrm>
            <a:off x="4953000" y="2304941"/>
            <a:ext cx="3733800" cy="3772117"/>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 of vowel in R.P. &amp; GEI</a:t>
            </a:r>
            <a:endParaRPr lang="en-US" dirty="0"/>
          </a:p>
        </p:txBody>
      </p:sp>
      <p:sp>
        <p:nvSpPr>
          <p:cNvPr id="3" name="Text Placeholder 2"/>
          <p:cNvSpPr>
            <a:spLocks noGrp="1"/>
          </p:cNvSpPr>
          <p:nvPr>
            <p:ph type="body" idx="1"/>
          </p:nvPr>
        </p:nvSpPr>
        <p:spPr/>
        <p:txBody>
          <a:bodyPr/>
          <a:lstStyle/>
          <a:p>
            <a:r>
              <a:rPr lang="en-US" dirty="0" smtClean="0"/>
              <a:t>R.P. </a:t>
            </a:r>
            <a:endParaRPr lang="en-US" dirty="0"/>
          </a:p>
        </p:txBody>
      </p:sp>
      <p:sp>
        <p:nvSpPr>
          <p:cNvPr id="4" name="Text Placeholder 3"/>
          <p:cNvSpPr>
            <a:spLocks noGrp="1"/>
          </p:cNvSpPr>
          <p:nvPr>
            <p:ph type="body" sz="half" idx="3"/>
          </p:nvPr>
        </p:nvSpPr>
        <p:spPr/>
        <p:txBody>
          <a:bodyPr/>
          <a:lstStyle/>
          <a:p>
            <a:r>
              <a:rPr lang="en-US" dirty="0" smtClean="0"/>
              <a:t>GEI</a:t>
            </a:r>
            <a:endParaRPr lang="en-US" dirty="0"/>
          </a:p>
        </p:txBody>
      </p:sp>
      <p:pic>
        <p:nvPicPr>
          <p:cNvPr id="7" name="Content Placeholder 6" descr="55.jpg"/>
          <p:cNvPicPr>
            <a:picLocks noGrp="1" noChangeAspect="1"/>
          </p:cNvPicPr>
          <p:nvPr>
            <p:ph sz="half" idx="2"/>
          </p:nvPr>
        </p:nvPicPr>
        <p:blipFill>
          <a:blip r:embed="rId2" cstate="print"/>
          <a:stretch>
            <a:fillRect/>
          </a:stretch>
        </p:blipFill>
        <p:spPr>
          <a:xfrm>
            <a:off x="914400" y="2286000"/>
            <a:ext cx="3733800" cy="3886199"/>
          </a:xfrm>
        </p:spPr>
      </p:pic>
      <p:pic>
        <p:nvPicPr>
          <p:cNvPr id="8" name="Content Placeholder 7" descr="56.jpg"/>
          <p:cNvPicPr>
            <a:picLocks noGrp="1" noChangeAspect="1"/>
          </p:cNvPicPr>
          <p:nvPr>
            <p:ph sz="half" idx="4"/>
          </p:nvPr>
        </p:nvPicPr>
        <p:blipFill>
          <a:blip r:embed="rId3" cstate="print"/>
          <a:stretch>
            <a:fillRect/>
          </a:stretch>
        </p:blipFill>
        <p:spPr>
          <a:xfrm>
            <a:off x="5242665" y="2247900"/>
            <a:ext cx="3154470" cy="38862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316</TotalTime>
  <Words>486</Words>
  <Application>Microsoft Office PowerPoint</Application>
  <PresentationFormat>On-screen Show (4:3)</PresentationFormat>
  <Paragraphs>54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Equity</vt:lpstr>
      <vt:lpstr>Paper Nine: English Phonetics and Linguistics</vt:lpstr>
      <vt:lpstr>What is R. P. ( Received Pronunciation) in English?</vt:lpstr>
      <vt:lpstr>Continued..</vt:lpstr>
      <vt:lpstr>What is GEI (General Indian English)  or Indian English</vt:lpstr>
      <vt:lpstr>.</vt:lpstr>
      <vt:lpstr>.</vt:lpstr>
      <vt:lpstr>The vowel system of General Indian English (GIE) </vt:lpstr>
      <vt:lpstr>Position of vowel in R.P. &amp; GEI</vt:lpstr>
      <vt:lpstr>Position of vowel in R.P. &amp; GEI</vt:lpstr>
      <vt:lpstr>Position of vowel in R.P. &amp; GEI</vt:lpstr>
      <vt:lpstr>Position of vowel in R.P. &amp; GEI</vt:lpstr>
      <vt:lpstr>Slide 12</vt:lpstr>
      <vt:lpstr>Slide 13</vt:lpstr>
      <vt:lpstr>Slide 14</vt:lpstr>
      <vt:lpstr>Reference</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Nine: English Phonetics and Linguistics</dc:title>
  <dc:creator>Prithivi</dc:creator>
  <cp:lastModifiedBy>Prithivi</cp:lastModifiedBy>
  <cp:revision>5</cp:revision>
  <dcterms:created xsi:type="dcterms:W3CDTF">2020-08-27T12:09:08Z</dcterms:created>
  <dcterms:modified xsi:type="dcterms:W3CDTF">2020-08-31T03:29:22Z</dcterms:modified>
</cp:coreProperties>
</file>